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0"/>
  </p:notesMasterIdLst>
  <p:sldIdLst>
    <p:sldId id="256" r:id="rId2"/>
    <p:sldId id="276" r:id="rId3"/>
    <p:sldId id="263" r:id="rId4"/>
    <p:sldId id="287" r:id="rId5"/>
    <p:sldId id="259" r:id="rId6"/>
    <p:sldId id="288" r:id="rId7"/>
    <p:sldId id="264" r:id="rId8"/>
    <p:sldId id="265" r:id="rId9"/>
    <p:sldId id="277" r:id="rId10"/>
    <p:sldId id="278" r:id="rId11"/>
    <p:sldId id="260" r:id="rId12"/>
    <p:sldId id="261" r:id="rId13"/>
    <p:sldId id="267" r:id="rId14"/>
    <p:sldId id="270" r:id="rId15"/>
    <p:sldId id="268" r:id="rId16"/>
    <p:sldId id="269" r:id="rId17"/>
    <p:sldId id="271" r:id="rId18"/>
    <p:sldId id="280" r:id="rId19"/>
    <p:sldId id="279" r:id="rId20"/>
    <p:sldId id="262" r:id="rId21"/>
    <p:sldId id="257" r:id="rId22"/>
    <p:sldId id="283" r:id="rId23"/>
    <p:sldId id="282" r:id="rId24"/>
    <p:sldId id="258" r:id="rId25"/>
    <p:sldId id="284" r:id="rId26"/>
    <p:sldId id="285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BB5F6-2EBC-4298-B67C-DE16596A7750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289BB-FEFA-4E77-8265-44C35903A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289BB-FEFA-4E77-8265-44C35903A1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51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0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9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53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6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53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337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929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9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8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2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9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76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7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4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5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9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C2E2-70E9-40B6-A3B1-3DC02DFF9F78}" type="datetimeFigureOut">
              <a:rPr lang="zh-CN" altLang="en-US" smtClean="0"/>
              <a:t>2020/3/31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660975-C0F8-48EB-92D5-FAD21B7FD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5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rvanzhou.github.io/static/results/ML-intro/RL3.p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9A403-9F1D-4C0A-B71F-5BF4CAD5F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/>
              <a:t>深度强化学习在监督问题入侵检测中的应用</a:t>
            </a:r>
            <a:br>
              <a:rPr lang="zh-CN" altLang="zh-CN" b="1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6727F0-EF05-492E-9E94-B02FBAE87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汇报人：焦旭斌</a:t>
            </a:r>
            <a:endParaRPr lang="en-US" altLang="zh-CN" sz="2800" dirty="0"/>
          </a:p>
          <a:p>
            <a:r>
              <a:rPr lang="zh-CN" altLang="en-US" sz="2800" dirty="0"/>
              <a:t>时间：</a:t>
            </a:r>
            <a:r>
              <a:rPr lang="en-US" altLang="zh-CN" sz="2800" dirty="0"/>
              <a:t>2020.3.31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277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BB138-819F-4EF4-A1C9-3F2959D0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  <a:r>
              <a:rPr lang="en-US" altLang="zh-CN" dirty="0"/>
              <a:t>-----AWID</a:t>
            </a:r>
            <a:r>
              <a:rPr lang="zh-CN" altLang="en-US" dirty="0"/>
              <a:t>的研究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2E4EA-6D04-40FD-AE8C-E2AC634E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Kolias</a:t>
            </a:r>
            <a:r>
              <a:rPr lang="zh-CN" altLang="en-US" dirty="0"/>
              <a:t>等人</a:t>
            </a:r>
            <a:r>
              <a:rPr lang="en-US" altLang="zh-CN" dirty="0"/>
              <a:t>(2016)</a:t>
            </a:r>
            <a:r>
              <a:rPr lang="zh-CN" altLang="zh-CN" dirty="0"/>
              <a:t>提供了对数据集的全面分析预测攻击的不同机器学习算法的性能。这项工作对</a:t>
            </a:r>
            <a:r>
              <a:rPr lang="en-US" altLang="zh-CN" dirty="0"/>
              <a:t>AWID</a:t>
            </a:r>
            <a:r>
              <a:rPr lang="zh-CN" altLang="zh-CN" dirty="0"/>
              <a:t>应用了</a:t>
            </a:r>
            <a:r>
              <a:rPr lang="en-US" altLang="zh-CN" dirty="0"/>
              <a:t>8</a:t>
            </a:r>
            <a:r>
              <a:rPr lang="zh-CN" altLang="zh-CN" dirty="0"/>
              <a:t>种分类算法</a:t>
            </a:r>
            <a:r>
              <a:rPr lang="en-US" altLang="zh-CN" dirty="0"/>
              <a:t> </a:t>
            </a:r>
            <a:r>
              <a:rPr lang="zh-CN" altLang="zh-CN" dirty="0"/>
              <a:t>，其中</a:t>
            </a:r>
            <a:r>
              <a:rPr lang="en-US" altLang="zh-CN" dirty="0"/>
              <a:t>J48</a:t>
            </a:r>
            <a:r>
              <a:rPr lang="zh-CN" altLang="zh-CN" dirty="0"/>
              <a:t>模型</a:t>
            </a:r>
            <a:r>
              <a:rPr lang="en-US" altLang="zh-CN" dirty="0"/>
              <a:t>(C4.5</a:t>
            </a:r>
            <a:r>
              <a:rPr lang="zh-CN" altLang="zh-CN" dirty="0"/>
              <a:t>的实现</a:t>
            </a:r>
            <a:r>
              <a:rPr lang="en-US" altLang="zh-CN" dirty="0"/>
              <a:t>)</a:t>
            </a:r>
            <a:r>
              <a:rPr lang="zh-CN" altLang="zh-CN" dirty="0"/>
              <a:t>在结果中脱颖而出，</a:t>
            </a:r>
            <a:r>
              <a:rPr lang="zh-CN" altLang="zh-CN" dirty="0">
                <a:solidFill>
                  <a:srgbClr val="FF0000"/>
                </a:solidFill>
              </a:rPr>
              <a:t>准确率为</a:t>
            </a:r>
            <a:r>
              <a:rPr lang="en-US" altLang="zh-CN" dirty="0">
                <a:solidFill>
                  <a:srgbClr val="FF0000"/>
                </a:solidFill>
              </a:rPr>
              <a:t>96%</a:t>
            </a:r>
            <a:r>
              <a:rPr lang="zh-CN" altLang="zh-CN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F1-score(</a:t>
            </a:r>
            <a:r>
              <a:rPr lang="zh-CN" altLang="en-US" dirty="0">
                <a:solidFill>
                  <a:srgbClr val="FF0000"/>
                </a:solidFill>
              </a:rPr>
              <a:t>精确率和召回率的调和平均数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zh-CN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95% </a:t>
            </a:r>
            <a:r>
              <a:rPr lang="zh-CN" altLang="zh-CN" dirty="0"/>
              <a:t>。 </a:t>
            </a:r>
            <a:r>
              <a:rPr lang="en-US" altLang="zh-CN" dirty="0"/>
              <a:t> 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Wang</a:t>
            </a:r>
            <a:r>
              <a:rPr lang="zh-CN" altLang="zh-CN" dirty="0"/>
              <a:t>等人</a:t>
            </a:r>
            <a:r>
              <a:rPr lang="en-US" altLang="zh-CN" dirty="0"/>
              <a:t>(2019)</a:t>
            </a:r>
            <a:r>
              <a:rPr lang="zh-CN" altLang="zh-CN" dirty="0"/>
              <a:t>使用堆叠式自动编码器</a:t>
            </a:r>
            <a:r>
              <a:rPr lang="en-US" altLang="zh-CN" dirty="0"/>
              <a:t>(SAE)</a:t>
            </a:r>
            <a:r>
              <a:rPr lang="zh-CN" altLang="zh-CN" dirty="0"/>
              <a:t>和深度神经网络</a:t>
            </a:r>
            <a:r>
              <a:rPr lang="en-US" altLang="zh-CN" dirty="0"/>
              <a:t>(DNN)</a:t>
            </a:r>
            <a:r>
              <a:rPr lang="zh-CN" altLang="zh-CN" dirty="0"/>
              <a:t>对四种类型的</a:t>
            </a:r>
            <a:r>
              <a:rPr lang="en-US" altLang="zh-CN" dirty="0"/>
              <a:t>AWID</a:t>
            </a:r>
            <a:r>
              <a:rPr lang="zh-CN" altLang="zh-CN" dirty="0"/>
              <a:t>攻击进行分类，</a:t>
            </a:r>
            <a:r>
              <a:rPr lang="zh-CN" altLang="zh-CN" dirty="0">
                <a:solidFill>
                  <a:srgbClr val="FF0000"/>
                </a:solidFill>
              </a:rPr>
              <a:t>准确率从</a:t>
            </a:r>
            <a:r>
              <a:rPr lang="en-US" altLang="zh-CN" dirty="0">
                <a:solidFill>
                  <a:srgbClr val="FF0000"/>
                </a:solidFill>
              </a:rPr>
              <a:t>99.9%</a:t>
            </a:r>
            <a:r>
              <a:rPr lang="zh-CN" altLang="zh-CN" dirty="0">
                <a:solidFill>
                  <a:srgbClr val="FF0000"/>
                </a:solidFill>
              </a:rPr>
              <a:t>到</a:t>
            </a:r>
            <a:r>
              <a:rPr lang="en-US" altLang="zh-CN" dirty="0">
                <a:solidFill>
                  <a:srgbClr val="FF0000"/>
                </a:solidFill>
              </a:rPr>
              <a:t>73.1%</a:t>
            </a:r>
            <a:r>
              <a:rPr lang="zh-CN" altLang="zh-CN" dirty="0">
                <a:solidFill>
                  <a:srgbClr val="FF0000"/>
                </a:solidFill>
              </a:rPr>
              <a:t>不等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Abdulhammed</a:t>
            </a:r>
            <a:r>
              <a:rPr lang="zh-CN" altLang="zh-CN" dirty="0"/>
              <a:t>等人</a:t>
            </a:r>
            <a:r>
              <a:rPr lang="en-US" altLang="zh-CN" dirty="0"/>
              <a:t>(2018)</a:t>
            </a:r>
            <a:r>
              <a:rPr lang="zh-CN" altLang="zh-CN" dirty="0"/>
              <a:t>将特征选择和七个经典的</a:t>
            </a:r>
            <a:r>
              <a:rPr lang="en-US" altLang="zh-CN" dirty="0"/>
              <a:t>ML</a:t>
            </a:r>
            <a:r>
              <a:rPr lang="zh-CN" altLang="zh-CN" dirty="0"/>
              <a:t>模型应用于</a:t>
            </a:r>
            <a:r>
              <a:rPr lang="en-US" altLang="zh-CN" dirty="0"/>
              <a:t>AWID</a:t>
            </a:r>
            <a:r>
              <a:rPr lang="zh-CN" altLang="zh-CN" dirty="0"/>
              <a:t>，</a:t>
            </a:r>
            <a:r>
              <a:rPr lang="zh-CN" altLang="zh-CN" dirty="0">
                <a:solidFill>
                  <a:srgbClr val="FF0000"/>
                </a:solidFill>
              </a:rPr>
              <a:t>随机森林提供了最佳的精度结果</a:t>
            </a:r>
            <a:r>
              <a:rPr lang="en-US" altLang="zh-CN" dirty="0">
                <a:solidFill>
                  <a:srgbClr val="FF0000"/>
                </a:solidFill>
              </a:rPr>
              <a:t>(99.64%)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 err="1"/>
              <a:t>Rezvy</a:t>
            </a:r>
            <a:r>
              <a:rPr lang="zh-CN" altLang="zh-CN" dirty="0"/>
              <a:t>等人</a:t>
            </a:r>
            <a:r>
              <a:rPr lang="en-US" altLang="zh-CN" dirty="0"/>
              <a:t>(2019)</a:t>
            </a:r>
            <a:r>
              <a:rPr lang="zh-CN" altLang="zh-CN" dirty="0"/>
              <a:t>使用深度自动编码器实现了</a:t>
            </a:r>
            <a:r>
              <a:rPr lang="en-US" altLang="zh-CN" dirty="0">
                <a:solidFill>
                  <a:srgbClr val="FF0000"/>
                </a:solidFill>
              </a:rPr>
              <a:t>99.9%</a:t>
            </a:r>
            <a:r>
              <a:rPr lang="zh-CN" altLang="zh-CN" dirty="0">
                <a:solidFill>
                  <a:srgbClr val="FF0000"/>
                </a:solidFill>
              </a:rPr>
              <a:t>的</a:t>
            </a:r>
            <a:r>
              <a:rPr lang="en-US" altLang="zh-CN" dirty="0">
                <a:solidFill>
                  <a:srgbClr val="FF0000"/>
                </a:solidFill>
              </a:rPr>
              <a:t>AWID</a:t>
            </a:r>
            <a:r>
              <a:rPr lang="zh-CN" altLang="zh-CN" dirty="0">
                <a:solidFill>
                  <a:srgbClr val="FF0000"/>
                </a:solidFill>
              </a:rPr>
              <a:t>总体精度</a:t>
            </a:r>
            <a:r>
              <a:rPr lang="zh-CN" altLang="zh-C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93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948DE-504F-42BF-B73C-6218BA17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数据准备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C512D-34DB-44D7-BF28-1568362372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9414" y="1270000"/>
            <a:ext cx="5274310" cy="194119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ACC470-FD82-422F-B1A8-38276AD31D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639" y="3429000"/>
            <a:ext cx="6599492" cy="3147333"/>
          </a:xfrm>
          <a:prstGeom prst="rect">
            <a:avLst/>
          </a:prstGeom>
        </p:spPr>
      </p:pic>
      <p:sp>
        <p:nvSpPr>
          <p:cNvPr id="14" name="箭头: 直角双向 13">
            <a:extLst>
              <a:ext uri="{FF2B5EF4-FFF2-40B4-BE49-F238E27FC236}">
                <a16:creationId xmlns:a16="http://schemas.microsoft.com/office/drawing/2014/main" id="{C92C904E-088D-48DF-8A53-4518B1D07020}"/>
              </a:ext>
            </a:extLst>
          </p:cNvPr>
          <p:cNvSpPr/>
          <p:nvPr/>
        </p:nvSpPr>
        <p:spPr>
          <a:xfrm rot="10800000">
            <a:off x="1951346" y="2828040"/>
            <a:ext cx="1868067" cy="857838"/>
          </a:xfrm>
          <a:prstGeom prst="leftUpArrow">
            <a:avLst>
              <a:gd name="adj1" fmla="val 25000"/>
              <a:gd name="adj2" fmla="val 6103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双向 14">
            <a:extLst>
              <a:ext uri="{FF2B5EF4-FFF2-40B4-BE49-F238E27FC236}">
                <a16:creationId xmlns:a16="http://schemas.microsoft.com/office/drawing/2014/main" id="{76D70B3A-4256-4135-92E9-22FC27ABEB75}"/>
              </a:ext>
            </a:extLst>
          </p:cNvPr>
          <p:cNvSpPr/>
          <p:nvPr/>
        </p:nvSpPr>
        <p:spPr>
          <a:xfrm>
            <a:off x="5175315" y="2967031"/>
            <a:ext cx="707011" cy="1320799"/>
          </a:xfrm>
          <a:prstGeom prst="leftUpArrow">
            <a:avLst>
              <a:gd name="adj1" fmla="val 25000"/>
              <a:gd name="adj2" fmla="val 6103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39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E82FA-F8A9-4C57-8CAF-A36C7970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模型细节</a:t>
            </a:r>
            <a:r>
              <a:rPr lang="en-US" altLang="zh-CN" dirty="0"/>
              <a:t>-----DQN</a:t>
            </a:r>
            <a:r>
              <a:rPr lang="zh-CN" altLang="en-US" dirty="0"/>
              <a:t>模型训练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3D2392-0B7C-4007-A0B1-C318DF568C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7145" y="1715679"/>
            <a:ext cx="6219968" cy="445730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D0280D4-8D2C-4E48-ABEB-C783384B5BC9}"/>
              </a:ext>
            </a:extLst>
          </p:cNvPr>
          <p:cNvSpPr/>
          <p:nvPr/>
        </p:nvSpPr>
        <p:spPr>
          <a:xfrm>
            <a:off x="2006689" y="5182385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01575C-FA0F-4DC4-A712-457B163B37FB}"/>
              </a:ext>
            </a:extLst>
          </p:cNvPr>
          <p:cNvSpPr/>
          <p:nvPr/>
        </p:nvSpPr>
        <p:spPr>
          <a:xfrm>
            <a:off x="4737220" y="5342641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228D418-BBEB-4550-8360-656FA2973CD0}"/>
              </a:ext>
            </a:extLst>
          </p:cNvPr>
          <p:cNvSpPr/>
          <p:nvPr/>
        </p:nvSpPr>
        <p:spPr>
          <a:xfrm>
            <a:off x="4605917" y="4236562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3963546-5E53-436A-8962-55D8914D737E}"/>
              </a:ext>
            </a:extLst>
          </p:cNvPr>
          <p:cNvSpPr/>
          <p:nvPr/>
        </p:nvSpPr>
        <p:spPr>
          <a:xfrm>
            <a:off x="4186537" y="3367465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2C6D365-3E8A-4EDF-ABF4-FB29FB1FEC46}"/>
              </a:ext>
            </a:extLst>
          </p:cNvPr>
          <p:cNvSpPr/>
          <p:nvPr/>
        </p:nvSpPr>
        <p:spPr>
          <a:xfrm>
            <a:off x="6880356" y="3759460"/>
            <a:ext cx="309361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5968D1F-EEAB-4F5A-B675-50DAF5B2B19C}"/>
              </a:ext>
            </a:extLst>
          </p:cNvPr>
          <p:cNvSpPr/>
          <p:nvPr/>
        </p:nvSpPr>
        <p:spPr>
          <a:xfrm>
            <a:off x="3510950" y="3759461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922154-B94A-4811-8697-DF228819A136}"/>
              </a:ext>
            </a:extLst>
          </p:cNvPr>
          <p:cNvSpPr/>
          <p:nvPr/>
        </p:nvSpPr>
        <p:spPr>
          <a:xfrm>
            <a:off x="5282072" y="4090447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94DE6C7-2071-468D-8A4F-1BD07D707464}"/>
              </a:ext>
            </a:extLst>
          </p:cNvPr>
          <p:cNvSpPr/>
          <p:nvPr/>
        </p:nvSpPr>
        <p:spPr>
          <a:xfrm>
            <a:off x="1557145" y="4090447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D735BB-5621-4430-8724-2EF73EDDC180}"/>
              </a:ext>
            </a:extLst>
          </p:cNvPr>
          <p:cNvSpPr/>
          <p:nvPr/>
        </p:nvSpPr>
        <p:spPr>
          <a:xfrm>
            <a:off x="4427858" y="2502817"/>
            <a:ext cx="309362" cy="292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80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5AA5D-6AAB-44CD-8A9B-25FAC894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升级</a:t>
            </a:r>
            <a:r>
              <a:rPr lang="en-US" altLang="zh-CN" dirty="0"/>
              <a:t>1-----Double DQN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E75FE-A2F2-4ACE-9C26-3FE0CF32A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解决的问题：</a:t>
            </a:r>
            <a:r>
              <a:rPr lang="en-US" altLang="zh-CN" dirty="0"/>
              <a:t>Double DQN </a:t>
            </a:r>
            <a:r>
              <a:rPr lang="zh-CN" altLang="en-US" dirty="0"/>
              <a:t>是用来解决过估计的问题。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2706A9-5383-44CC-AB9F-BAE96913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56" y="3074219"/>
            <a:ext cx="3139712" cy="4267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A30C8A-7E45-42A4-9C5A-A9E2ED1A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3" y="3560049"/>
            <a:ext cx="4595258" cy="449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FC2903-103B-4B25-9722-E872AECDD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497" y="4767455"/>
            <a:ext cx="3726503" cy="754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49CB09-950D-4EEF-998E-A69B4504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066" y="2928555"/>
            <a:ext cx="967824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08DD-7355-4289-B741-66056001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11384" cy="1320800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升级</a:t>
            </a:r>
            <a:r>
              <a:rPr lang="en-US" altLang="zh-CN" dirty="0"/>
              <a:t>2-----</a:t>
            </a:r>
            <a:r>
              <a:rPr lang="en-US" altLang="zh-CN" b="1" dirty="0"/>
              <a:t>DQN with Prioritized Replay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195C0F-A4B5-47B3-B2DB-B63D7C370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1438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B5013-149E-4B1E-85D3-155B4B05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71640" cy="1320800"/>
          </a:xfrm>
        </p:spPr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升级</a:t>
            </a:r>
            <a:r>
              <a:rPr lang="en-US" altLang="zh-CN" dirty="0"/>
              <a:t>2-----</a:t>
            </a:r>
            <a:r>
              <a:rPr lang="en-US" altLang="zh-CN" b="1" dirty="0"/>
              <a:t>DQN with Prioritized Replay</a:t>
            </a:r>
            <a:endParaRPr lang="zh-CN" altLang="en-US" dirty="0"/>
          </a:p>
        </p:txBody>
      </p:sp>
      <p:pic>
        <p:nvPicPr>
          <p:cNvPr id="2050" name="Picture 2" descr="Prioritized Experience Replay (DQN) (Tensorflow)">
            <a:extLst>
              <a:ext uri="{FF2B5EF4-FFF2-40B4-BE49-F238E27FC236}">
                <a16:creationId xmlns:a16="http://schemas.microsoft.com/office/drawing/2014/main" id="{AB64E436-35F3-40C8-B440-784075DB7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60" y="1930400"/>
            <a:ext cx="655375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C145C3C-D167-4D49-B8F2-6DCDB83123C2}"/>
              </a:ext>
            </a:extLst>
          </p:cNvPr>
          <p:cNvSpPr/>
          <p:nvPr/>
        </p:nvSpPr>
        <p:spPr>
          <a:xfrm>
            <a:off x="2092751" y="4053526"/>
            <a:ext cx="5382705" cy="3864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560B9-2570-4AB5-B17B-0DFAE285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升级</a:t>
            </a:r>
            <a:r>
              <a:rPr lang="en-US" altLang="zh-CN" dirty="0"/>
              <a:t>3-----</a:t>
            </a:r>
            <a:r>
              <a:rPr lang="en-US" altLang="zh-CN" b="1" dirty="0"/>
              <a:t>Dueling DQN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6A7A7-A52C-4C58-AA85-EFBF4368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目的：修改 </a:t>
            </a:r>
            <a:r>
              <a:rPr lang="en-US" altLang="zh-CN" dirty="0"/>
              <a:t>DQN </a:t>
            </a:r>
            <a:r>
              <a:rPr lang="zh-CN" altLang="en-US" dirty="0"/>
              <a:t>中神经网络的结构，加速收敛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640DE6-FBB5-4D53-99CB-FEB30DC8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57" y="2936212"/>
            <a:ext cx="40195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9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560B9-2570-4AB5-B17B-0DFAE285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升级</a:t>
            </a:r>
            <a:r>
              <a:rPr lang="en-US" altLang="zh-CN" dirty="0"/>
              <a:t>3-----</a:t>
            </a:r>
            <a:r>
              <a:rPr lang="en-US" altLang="zh-CN" b="1" dirty="0"/>
              <a:t>Dueling DQN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6A7A7-A52C-4C58-AA85-EFBF4368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A4981-0FDA-4D3C-B241-3ECA06E5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64" y="1506905"/>
            <a:ext cx="7695955" cy="45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6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14C72-33D7-4E57-96D9-765D59CF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Policy gradient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EBD77-BAA9-4F03-B9CC-DCE653BF5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A7FA44-E6D1-476E-8210-023711D82D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1191" y="1816562"/>
            <a:ext cx="5274310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9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C46AF-FECF-4408-8FBE-8D3934A7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Actor-critic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D9071-7661-4E2B-A1EA-D64F76C3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3B12D2-8B56-467E-A8CB-7824043C24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6862" y="1466944"/>
            <a:ext cx="5274310" cy="49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1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77523-01C4-4DB6-9094-3CBBA0D9C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监督问题</a:t>
            </a:r>
            <a:br>
              <a:rPr lang="zh-CN" altLang="en-US" b="1" dirty="0"/>
            </a:br>
            <a:endParaRPr lang="zh-CN" altLang="en-US" dirty="0"/>
          </a:p>
        </p:txBody>
      </p:sp>
      <p:pic>
        <p:nvPicPr>
          <p:cNvPr id="1028" name="Picture 4" descr="强化学习 (Reinforcement Learning)">
            <a:hlinkClick r:id="rId2"/>
            <a:extLst>
              <a:ext uri="{FF2B5EF4-FFF2-40B4-BE49-F238E27FC236}">
                <a16:creationId xmlns:a16="http://schemas.microsoft.com/office/drawing/2014/main" id="{063450A6-8831-472C-B008-0793AA294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72" y="2614109"/>
            <a:ext cx="4620530" cy="260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7A40710-E12E-4906-8C20-BC9945D35042}"/>
              </a:ext>
            </a:extLst>
          </p:cNvPr>
          <p:cNvSpPr/>
          <p:nvPr/>
        </p:nvSpPr>
        <p:spPr>
          <a:xfrm>
            <a:off x="677334" y="1930400"/>
            <a:ext cx="35759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我们知道监督学习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是已经有了数据和数据对应的正确标签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比如这样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.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监督学习就能学习出那些脸对应哪种标签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.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不过强化学习还要更进一步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一开始它并没有数据和标签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.</a:t>
            </a:r>
          </a:p>
          <a:p>
            <a:pPr algn="just"/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他要通过一次次在环境中的尝试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获取这些数据和标签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然后再学习通过哪些数据能够对应哪些标签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通过学习到的这些规律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竟可能地选择带来高分的行为 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(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比如这里的开心脸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).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这也就证明了在强化学习中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分数标签就是他的老师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, </a:t>
            </a:r>
            <a:r>
              <a:rPr lang="zh-CN" altLang="en-US" dirty="0">
                <a:solidFill>
                  <a:srgbClr val="415849"/>
                </a:solidFill>
                <a:latin typeface="Hiragino Sans GB"/>
              </a:rPr>
              <a:t>他和监督学习中的老师也差不多</a:t>
            </a:r>
            <a:r>
              <a:rPr lang="en-US" altLang="zh-CN" dirty="0">
                <a:solidFill>
                  <a:srgbClr val="415849"/>
                </a:solidFill>
                <a:latin typeface="Hiragino Sans GB"/>
              </a:rPr>
              <a:t>.</a:t>
            </a:r>
            <a:endParaRPr lang="en-US" altLang="zh-CN" b="0" i="0" dirty="0">
              <a:solidFill>
                <a:srgbClr val="415849"/>
              </a:solidFill>
              <a:effectLst/>
              <a:latin typeface="Hiragino Sans GB"/>
            </a:endParaRPr>
          </a:p>
        </p:txBody>
      </p:sp>
    </p:spTree>
    <p:extLst>
      <p:ext uri="{BB962C8B-B14F-4D97-AF65-F5344CB8AC3E}">
        <p14:creationId xmlns:p14="http://schemas.microsoft.com/office/powerpoint/2010/main" val="3724600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18A90-612C-47D9-8C2B-8198C13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-----NSL-KDD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27405E-B1ED-450E-AC21-02364CA5AE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223" y="1310327"/>
            <a:ext cx="6204049" cy="48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6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BC548-5BFA-4EF1-83F3-8ACEF4BD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NSL-KDD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A4701B-226A-44A5-9D48-B38C3A93BE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023" y="1975177"/>
            <a:ext cx="6096528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798A19-0358-41B3-B5B0-D2F62C942E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17" y="1791488"/>
            <a:ext cx="7755778" cy="38814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918A90-612C-47D9-8C2B-8198C13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-----NSL-KDD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E2693-F69B-4A82-A93A-638593C115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2609" y="2583879"/>
            <a:ext cx="4061460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18A90-612C-47D9-8C2B-8198C136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  <a:r>
              <a:rPr lang="en-US" altLang="zh-CN" dirty="0"/>
              <a:t>-----NSL-KDD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9FAB6C-2AFD-4953-AA6A-F7B0B5563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23B23F-2974-49F9-A6F8-1A07BD1483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2636" y="1461506"/>
            <a:ext cx="4745995" cy="45798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2184FD-6958-4550-B94A-4E2C3A2C607D}"/>
              </a:ext>
            </a:extLst>
          </p:cNvPr>
          <p:cNvSpPr/>
          <p:nvPr/>
        </p:nvSpPr>
        <p:spPr>
          <a:xfrm>
            <a:off x="6096000" y="3445497"/>
            <a:ext cx="3027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可以极快的推理</a:t>
            </a:r>
            <a:r>
              <a:rPr lang="en-US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(</a:t>
            </a:r>
            <a:r>
              <a:rPr lang="zh-CN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预测</a:t>
            </a:r>
            <a:r>
              <a:rPr lang="en-US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)</a:t>
            </a:r>
            <a:r>
              <a:rPr lang="zh-CN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阶段</a:t>
            </a:r>
            <a:r>
              <a:rPr lang="en-US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,</a:t>
            </a:r>
            <a:r>
              <a:rPr lang="zh-CN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因此</a:t>
            </a:r>
            <a:r>
              <a:rPr lang="en-US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,</a:t>
            </a:r>
            <a:r>
              <a:rPr lang="zh-CN" altLang="zh-CN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适合在工业生产环境中使用。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83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5FE5E-E1A5-4244-B379-A005482D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AWID</a:t>
            </a:r>
            <a:br>
              <a:rPr lang="en-US" altLang="zh-CN" dirty="0"/>
            </a:br>
            <a:r>
              <a:rPr lang="en-US" altLang="zh-CN" dirty="0"/>
              <a:t>Aegean Wi-Fi</a:t>
            </a:r>
            <a:r>
              <a:rPr lang="zh-CN" altLang="zh-CN" dirty="0"/>
              <a:t>入侵数据集</a:t>
            </a:r>
            <a:r>
              <a:rPr lang="en-US" altLang="zh-CN" dirty="0"/>
              <a:t>(AWID) (</a:t>
            </a:r>
            <a:r>
              <a:rPr lang="en-US" altLang="zh-CN" dirty="0" err="1"/>
              <a:t>Kolias</a:t>
            </a:r>
            <a:r>
              <a:rPr lang="en-US" altLang="zh-CN" dirty="0"/>
              <a:t> et al.</a:t>
            </a:r>
            <a:r>
              <a:rPr lang="zh-CN" altLang="zh-CN" dirty="0"/>
              <a:t>，</a:t>
            </a:r>
            <a:r>
              <a:rPr lang="en-US" altLang="zh-CN" dirty="0"/>
              <a:t> 2016)</a:t>
            </a:r>
            <a:r>
              <a:rPr lang="zh-CN" altLang="zh-CN" dirty="0"/>
              <a:t>是一个公共数据集，包含正常的流量以及对</a:t>
            </a:r>
            <a:r>
              <a:rPr lang="en-US" altLang="zh-CN" dirty="0"/>
              <a:t>IEEE 802.1 1</a:t>
            </a:r>
            <a:r>
              <a:rPr lang="zh-CN" altLang="zh-CN" dirty="0"/>
              <a:t>网络的三种攻击。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D8BC97-D29F-4A3E-8B7F-8F23DF1084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167" y="2659069"/>
            <a:ext cx="6066046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78C91-8D05-4EF8-A322-52A7DBE9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实验结果</a:t>
            </a:r>
            <a:r>
              <a:rPr lang="en-US" altLang="zh-CN" dirty="0"/>
              <a:t>-----AWID</a:t>
            </a:r>
            <a:br>
              <a:rPr lang="en-US" altLang="zh-CN" dirty="0"/>
            </a:br>
            <a:r>
              <a:rPr lang="en-US" altLang="zh-CN" sz="2700" dirty="0" err="1"/>
              <a:t>AWID</a:t>
            </a:r>
            <a:r>
              <a:rPr lang="zh-CN" altLang="zh-CN" sz="2700" dirty="0"/>
              <a:t>是一个非常不平衡的数据集，用于测试入侵检测器的性能</a:t>
            </a:r>
            <a:endParaRPr lang="zh-CN" altLang="en-US" sz="27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9345B-C78D-4957-B833-65EBE825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25B5C2-5202-4408-845F-9A3E5587C8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5389" y="1840382"/>
            <a:ext cx="5750508" cy="35394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50C5A3-E063-4AAE-92DB-EAC274512E65}"/>
              </a:ext>
            </a:extLst>
          </p:cNvPr>
          <p:cNvSpPr/>
          <p:nvPr/>
        </p:nvSpPr>
        <p:spPr>
          <a:xfrm>
            <a:off x="6645897" y="2523309"/>
            <a:ext cx="26281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值得注意的是，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DDQN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在该数据集的召回度量方面再次表现出色，正如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NSL-KDD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的结果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第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4.1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节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中所提到的，这对于试图减少假阴性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kern="100" spc="7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未检测到的入侵</a:t>
            </a:r>
            <a:r>
              <a:rPr lang="en-US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spc="7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的入侵检测算法来说是一个关键度量。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3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97A4E-80D6-4A81-A9C3-A3CE28E1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688A2-3225-40E1-B8D0-D0CBCF33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DDQN</a:t>
            </a:r>
            <a:r>
              <a:rPr lang="zh-CN" altLang="zh-CN" dirty="0"/>
              <a:t>模型</a:t>
            </a:r>
            <a:r>
              <a:rPr lang="en-US" altLang="zh-CN" dirty="0"/>
              <a:t>(</a:t>
            </a:r>
            <a:r>
              <a:rPr lang="zh-CN" altLang="zh-CN" dirty="0"/>
              <a:t>即表现出最佳结果的</a:t>
            </a:r>
            <a:r>
              <a:rPr lang="en-US" altLang="zh-CN" dirty="0"/>
              <a:t>DRL</a:t>
            </a:r>
            <a:r>
              <a:rPr lang="zh-CN" altLang="zh-CN" dirty="0"/>
              <a:t>模型</a:t>
            </a:r>
            <a:r>
              <a:rPr lang="en-US" altLang="zh-CN" dirty="0"/>
              <a:t>)</a:t>
            </a:r>
            <a:r>
              <a:rPr lang="zh-CN" altLang="zh-CN" dirty="0"/>
              <a:t>具有可比较的检测性能</a:t>
            </a:r>
            <a:r>
              <a:rPr lang="en-US" altLang="zh-CN" dirty="0"/>
              <a:t>(</a:t>
            </a:r>
            <a:r>
              <a:rPr lang="zh-CN" altLang="zh-CN" dirty="0"/>
              <a:t>准确率、</a:t>
            </a:r>
            <a:r>
              <a:rPr lang="en-US" altLang="zh-CN" dirty="0"/>
              <a:t>F1</a:t>
            </a:r>
            <a:r>
              <a:rPr lang="zh-CN" altLang="zh-CN" dirty="0"/>
              <a:t>、精密度和召回率</a:t>
            </a:r>
            <a:r>
              <a:rPr lang="en-US" altLang="zh-CN" dirty="0"/>
              <a:t>)</a:t>
            </a:r>
            <a:r>
              <a:rPr lang="zh-CN" altLang="zh-CN" dirty="0"/>
              <a:t>，并且在某些情况下</a:t>
            </a:r>
            <a:r>
              <a:rPr lang="zh-CN" altLang="zh-CN" dirty="0">
                <a:solidFill>
                  <a:srgbClr val="FF0000"/>
                </a:solidFill>
              </a:rPr>
              <a:t>优于</a:t>
            </a:r>
            <a:r>
              <a:rPr lang="en-US" altLang="zh-CN" dirty="0"/>
              <a:t> ML</a:t>
            </a:r>
            <a:r>
              <a:rPr lang="zh-CN" altLang="zh-CN" dirty="0"/>
              <a:t>模型</a:t>
            </a:r>
            <a:r>
              <a:rPr lang="en-US" altLang="zh-CN" dirty="0"/>
              <a:t>(</a:t>
            </a:r>
            <a:r>
              <a:rPr lang="zh-CN" altLang="zh-CN" dirty="0"/>
              <a:t>如随机森林、决策树、支持向量机、朴素贝叶斯等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通过比较</a:t>
            </a:r>
            <a:r>
              <a:rPr lang="zh-CN" altLang="zh-CN" dirty="0"/>
              <a:t>两个不同的数据集</a:t>
            </a:r>
            <a:r>
              <a:rPr lang="en-US" altLang="zh-CN" dirty="0"/>
              <a:t>,</a:t>
            </a:r>
            <a:r>
              <a:rPr lang="zh-CN" altLang="zh-CN" dirty="0"/>
              <a:t>在这两种情况下我们的模型基于</a:t>
            </a:r>
            <a:r>
              <a:rPr lang="en-US" altLang="zh-CN" dirty="0"/>
              <a:t>DDQN</a:t>
            </a:r>
            <a:r>
              <a:rPr lang="zh-CN" altLang="zh-CN" dirty="0"/>
              <a:t>已经设置的最佳解决方案模型</a:t>
            </a:r>
            <a:r>
              <a:rPr lang="zh-CN" altLang="en-US" dirty="0"/>
              <a:t>，</a:t>
            </a:r>
            <a:r>
              <a:rPr lang="zh-CN" altLang="zh-CN" dirty="0"/>
              <a:t>在不同的场景下提供了</a:t>
            </a:r>
            <a:r>
              <a:rPr lang="zh-CN" altLang="zh-CN" dirty="0">
                <a:solidFill>
                  <a:srgbClr val="FF0000"/>
                </a:solidFill>
              </a:rPr>
              <a:t>更健壮</a:t>
            </a:r>
            <a:r>
              <a:rPr lang="zh-CN" altLang="zh-CN" dirty="0"/>
              <a:t>的解决方案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DDQN</a:t>
            </a:r>
            <a:r>
              <a:rPr lang="zh-CN" altLang="zh-CN" dirty="0"/>
              <a:t>模型在测试时提供的</a:t>
            </a:r>
            <a:r>
              <a:rPr lang="zh-CN" altLang="zh-CN" dirty="0">
                <a:solidFill>
                  <a:srgbClr val="FF0000"/>
                </a:solidFill>
              </a:rPr>
              <a:t>预测时间</a:t>
            </a:r>
            <a:r>
              <a:rPr lang="zh-CN" altLang="zh-CN" dirty="0"/>
              <a:t>比为这项工作所研究的最佳</a:t>
            </a:r>
            <a:r>
              <a:rPr lang="zh-CN" altLang="en-US" dirty="0"/>
              <a:t>入侵检测</a:t>
            </a:r>
            <a:r>
              <a:rPr lang="zh-CN" altLang="zh-CN" dirty="0"/>
              <a:t>模型要</a:t>
            </a:r>
            <a:r>
              <a:rPr lang="zh-CN" altLang="zh-CN" dirty="0">
                <a:solidFill>
                  <a:srgbClr val="FF0000"/>
                </a:solidFill>
              </a:rPr>
              <a:t>短</a:t>
            </a:r>
            <a:r>
              <a:rPr lang="zh-CN" altLang="zh-CN" dirty="0"/>
              <a:t>得多。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78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DDD9F-65D9-4C2A-B8C9-B7CB1FE2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B6F10-369D-434F-893B-3C2662D1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DDQN</a:t>
            </a:r>
            <a:r>
              <a:rPr lang="zh-CN" altLang="zh-CN" dirty="0"/>
              <a:t>和一般的</a:t>
            </a:r>
            <a:r>
              <a:rPr lang="en-US" altLang="zh-CN" dirty="0"/>
              <a:t>DRL</a:t>
            </a:r>
            <a:r>
              <a:rPr lang="zh-CN" altLang="zh-CN" dirty="0"/>
              <a:t>方法在显著减少预测时间方面具有重要的优势，这使得它们非常适合于在线测试和新的</a:t>
            </a:r>
            <a:r>
              <a:rPr lang="zh-CN" altLang="zh-CN" dirty="0">
                <a:solidFill>
                  <a:srgbClr val="FF0000"/>
                </a:solidFill>
              </a:rPr>
              <a:t>高要求的网络服务</a:t>
            </a:r>
            <a:r>
              <a:rPr lang="en-US" altLang="zh-CN" dirty="0"/>
              <a:t>(</a:t>
            </a:r>
            <a:r>
              <a:rPr lang="zh-CN" altLang="zh-CN" dirty="0"/>
              <a:t>如物联网网络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</a:p>
          <a:p>
            <a:r>
              <a:rPr lang="zh-CN" altLang="zh-CN" dirty="0"/>
              <a:t>我们计划研究新的</a:t>
            </a:r>
            <a:r>
              <a:rPr lang="en-US" altLang="zh-CN" dirty="0"/>
              <a:t>DRL</a:t>
            </a:r>
            <a:r>
              <a:rPr lang="zh-CN" altLang="zh-CN" dirty="0"/>
              <a:t>算法的应用，特别是</a:t>
            </a:r>
            <a:r>
              <a:rPr lang="en-US" altLang="zh-CN" dirty="0"/>
              <a:t>DRL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FF0000"/>
                </a:solidFill>
              </a:rPr>
              <a:t>多代理和对抗模型</a:t>
            </a:r>
            <a:r>
              <a:rPr lang="zh-CN" altLang="zh-CN" dirty="0"/>
              <a:t>的应用，这些模型可以应用于入侵检测问题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084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DDD9F-65D9-4C2A-B8C9-B7CB1FE2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854" y="2947447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Thank you</a:t>
            </a:r>
            <a:endParaRPr lang="zh-CN" altLang="en-US" sz="7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B6F10-369D-434F-893B-3C2662D13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23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C51D8E-05CF-457B-B8D6-793D67E5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强化学习与机器学习的区别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2B50FA-4B5A-4C76-ACC4-C58B3B47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强化学习是机器学习的一个分支，相较于机器学习经典的有监督学习、无监督学习问题，强化学习最大的特点是在</a:t>
            </a:r>
            <a:r>
              <a:rPr lang="zh-CN" altLang="en-US" dirty="0">
                <a:solidFill>
                  <a:srgbClr val="FF0000"/>
                </a:solidFill>
              </a:rPr>
              <a:t>交互中学习</a:t>
            </a:r>
            <a:r>
              <a:rPr lang="zh-CN" altLang="en-US" dirty="0"/>
              <a:t>（</a:t>
            </a:r>
            <a:r>
              <a:rPr lang="en-US" altLang="zh-CN" dirty="0"/>
              <a:t>Learning from Interaction</a:t>
            </a:r>
            <a:r>
              <a:rPr lang="zh-CN" altLang="en-US" dirty="0"/>
              <a:t>）。</a:t>
            </a:r>
            <a:r>
              <a:rPr lang="zh-CN" altLang="en-US" b="1" dirty="0"/>
              <a:t>智能体在与环境的交互中根据获得的奖励或惩罚不断的学习知识，更加适应环境。</a:t>
            </a:r>
            <a:r>
              <a:rPr lang="en-US" altLang="zh-CN" dirty="0"/>
              <a:t>RL</a:t>
            </a:r>
            <a:r>
              <a:rPr lang="zh-CN" altLang="en-US" dirty="0"/>
              <a:t>学习的范式非常类似于我们人类学习知识的过程，也正因此，</a:t>
            </a:r>
            <a:r>
              <a:rPr lang="en-US" altLang="zh-CN" dirty="0"/>
              <a:t>RL</a:t>
            </a:r>
            <a:r>
              <a:rPr lang="zh-CN" altLang="en-US" dirty="0"/>
              <a:t>被视为实现通用</a:t>
            </a:r>
            <a:r>
              <a:rPr lang="en-US" altLang="zh-CN" dirty="0"/>
              <a:t>AI</a:t>
            </a:r>
            <a:r>
              <a:rPr lang="zh-CN" altLang="en-US" dirty="0"/>
              <a:t>重要途径。</a:t>
            </a:r>
          </a:p>
          <a:p>
            <a:r>
              <a:rPr lang="zh-CN" altLang="en-US" dirty="0"/>
              <a:t>举例：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/>
              <a:t>（智能体）处于某一个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/>
              <a:t>（状态），它按某种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zh-CN" altLang="en-US" dirty="0"/>
              <a:t>（策略）选择了某一</a:t>
            </a:r>
            <a:r>
              <a:rPr lang="en-US" altLang="zh-CN" dirty="0">
                <a:solidFill>
                  <a:srgbClr val="FF0000"/>
                </a:solidFill>
              </a:rPr>
              <a:t>action</a:t>
            </a:r>
            <a:r>
              <a:rPr lang="zh-CN" altLang="en-US" dirty="0"/>
              <a:t>（行为），导致它从</a:t>
            </a:r>
            <a:r>
              <a:rPr lang="en-US" altLang="zh-CN" dirty="0"/>
              <a:t>state1</a:t>
            </a:r>
            <a:r>
              <a:rPr lang="zh-CN" altLang="en-US" dirty="0"/>
              <a:t>进入</a:t>
            </a:r>
            <a:r>
              <a:rPr lang="en-US" altLang="zh-CN" dirty="0"/>
              <a:t>state2</a:t>
            </a:r>
            <a:r>
              <a:rPr lang="zh-CN" altLang="en-US" dirty="0"/>
              <a:t>，这就是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>
                <a:solidFill>
                  <a:srgbClr val="FF0000"/>
                </a:solidFill>
              </a:rPr>
              <a:t>environment</a:t>
            </a:r>
            <a:r>
              <a:rPr lang="zh-CN" altLang="en-US" dirty="0"/>
              <a:t>（环境）的一次交互。每一次和环境交互，环境返回</a:t>
            </a:r>
            <a:r>
              <a:rPr lang="en-US" altLang="zh-CN" dirty="0">
                <a:solidFill>
                  <a:srgbClr val="FF0000"/>
                </a:solidFill>
              </a:rPr>
              <a:t>reward</a:t>
            </a:r>
            <a:r>
              <a:rPr lang="zh-CN" altLang="en-US" dirty="0"/>
              <a:t>（奖励）。</a:t>
            </a:r>
            <a:endParaRPr lang="en-US" altLang="zh-CN" dirty="0"/>
          </a:p>
          <a:p>
            <a:r>
              <a:rPr lang="en-US" altLang="zh-CN" dirty="0"/>
              <a:t>policy</a:t>
            </a:r>
            <a:r>
              <a:rPr lang="zh-CN" altLang="en-US" dirty="0"/>
              <a:t>（策略）是</a:t>
            </a:r>
            <a:r>
              <a:rPr lang="en-US" altLang="zh-CN" dirty="0"/>
              <a:t>RL</a:t>
            </a:r>
            <a:r>
              <a:rPr lang="zh-CN" altLang="en-US" dirty="0"/>
              <a:t>中最核心的问题：</a:t>
            </a:r>
            <a:endParaRPr lang="en-US" altLang="zh-CN" dirty="0"/>
          </a:p>
          <a:p>
            <a:pPr lvl="1"/>
            <a:r>
              <a:rPr lang="zh-CN" altLang="en-US" dirty="0"/>
              <a:t>随机性策略，在某个</a:t>
            </a:r>
            <a:r>
              <a:rPr lang="en-US" altLang="zh-CN" dirty="0"/>
              <a:t>state</a:t>
            </a:r>
            <a:r>
              <a:rPr lang="zh-CN" altLang="en-US" dirty="0"/>
              <a:t>下，</a:t>
            </a:r>
            <a:r>
              <a:rPr lang="en-US" altLang="zh-CN" dirty="0"/>
              <a:t>policy</a:t>
            </a:r>
            <a:r>
              <a:rPr lang="zh-CN" altLang="en-US" dirty="0"/>
              <a:t>是根据每个动作概率</a:t>
            </a:r>
            <a:r>
              <a:rPr lang="el-GR" altLang="zh-CN" dirty="0"/>
              <a:t>π(</a:t>
            </a:r>
            <a:r>
              <a:rPr lang="en-US" altLang="zh-CN" dirty="0" err="1"/>
              <a:t>a∣s</a:t>
            </a:r>
            <a:r>
              <a:rPr lang="en-US" altLang="zh-CN" dirty="0"/>
              <a:t>)</a:t>
            </a:r>
            <a:r>
              <a:rPr lang="el-GR" altLang="zh-CN" dirty="0"/>
              <a:t> </a:t>
            </a:r>
            <a:r>
              <a:rPr lang="zh-CN" altLang="en-US" dirty="0"/>
              <a:t>选择动作</a:t>
            </a:r>
            <a:endParaRPr lang="en-US" altLang="zh-CN" dirty="0"/>
          </a:p>
          <a:p>
            <a:pPr lvl="1"/>
            <a:r>
              <a:rPr lang="zh-CN" altLang="en-US" dirty="0"/>
              <a:t>确定性策略，</a:t>
            </a:r>
            <a:r>
              <a:rPr lang="en-US" altLang="zh-CN" dirty="0"/>
              <a:t>policy</a:t>
            </a:r>
            <a:r>
              <a:rPr lang="zh-CN" altLang="en-US" dirty="0"/>
              <a:t>则是直接根据状态</a:t>
            </a:r>
            <a:r>
              <a:rPr lang="en-US" altLang="zh-CN" dirty="0"/>
              <a:t>s</a:t>
            </a:r>
            <a:r>
              <a:rPr lang="zh-CN" altLang="en-US" dirty="0"/>
              <a:t>选择出动作</a:t>
            </a:r>
            <a:r>
              <a:rPr lang="en-US" altLang="zh-CN" dirty="0"/>
              <a:t>a=</a:t>
            </a:r>
            <a:r>
              <a:rPr lang="el-GR" altLang="zh-CN" dirty="0"/>
              <a:t>π(</a:t>
            </a:r>
            <a:r>
              <a:rPr lang="en-US" altLang="zh-CN" dirty="0"/>
              <a:t>s) 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8992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F29E5-DE21-4B9C-953D-87B16DD4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主要贡献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AFAF4-16C8-4E7A-9933-5B62FF72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(1)</a:t>
            </a:r>
            <a:r>
              <a:rPr lang="zh-CN" altLang="zh-CN" dirty="0"/>
              <a:t>与现有的机器学习和深度学习技术相比，新算法</a:t>
            </a:r>
            <a:r>
              <a:rPr lang="zh-CN" altLang="zh-CN" dirty="0">
                <a:solidFill>
                  <a:srgbClr val="FF0000"/>
                </a:solidFill>
              </a:rPr>
              <a:t>改进</a:t>
            </a:r>
            <a:r>
              <a:rPr lang="zh-CN" altLang="zh-CN" dirty="0"/>
              <a:t>了入侵检测的结果。</a:t>
            </a:r>
            <a:endParaRPr lang="en-US" altLang="zh-CN" dirty="0"/>
          </a:p>
          <a:p>
            <a:r>
              <a:rPr lang="en-US" altLang="zh-CN" dirty="0"/>
              <a:t>(2)</a:t>
            </a:r>
            <a:r>
              <a:rPr lang="zh-CN" altLang="zh-CN" dirty="0"/>
              <a:t>基于简单快速的策略网络的入侵检测算法，特别</a:t>
            </a:r>
            <a:r>
              <a:rPr lang="zh-CN" altLang="zh-CN" dirty="0">
                <a:solidFill>
                  <a:srgbClr val="FF0000"/>
                </a:solidFill>
              </a:rPr>
              <a:t>适用于需要快速响应的现代数据网络应用。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(3)</a:t>
            </a:r>
            <a:r>
              <a:rPr lang="zh-CN" altLang="zh-CN" dirty="0"/>
              <a:t>所得到的模型</a:t>
            </a:r>
            <a:r>
              <a:rPr lang="zh-CN" altLang="zh-CN" dirty="0">
                <a:solidFill>
                  <a:srgbClr val="FF0000"/>
                </a:solidFill>
              </a:rPr>
              <a:t>适用于在线学习</a:t>
            </a:r>
            <a:r>
              <a:rPr lang="zh-CN" altLang="zh-CN" dirty="0"/>
              <a:t>，对于环境不断变化的数据网络是必要的。</a:t>
            </a:r>
            <a:endParaRPr lang="en-US" altLang="zh-CN" dirty="0"/>
          </a:p>
          <a:p>
            <a:r>
              <a:rPr lang="en-US" altLang="zh-CN" dirty="0"/>
              <a:t>(4) </a:t>
            </a:r>
            <a:r>
              <a:rPr lang="en-US" altLang="zh-CN" dirty="0">
                <a:solidFill>
                  <a:srgbClr val="FF0000"/>
                </a:solidFill>
              </a:rPr>
              <a:t>DRL</a:t>
            </a:r>
            <a:r>
              <a:rPr lang="zh-CN" altLang="zh-CN" dirty="0">
                <a:solidFill>
                  <a:srgbClr val="FF0000"/>
                </a:solidFill>
              </a:rPr>
              <a:t>在监督学习中的应用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zh-CN" dirty="0"/>
              <a:t>优化过程是由一个奖励函数驱动的，它不要求是不同的，这使得它</a:t>
            </a:r>
            <a:r>
              <a:rPr lang="zh-CN" altLang="zh-CN" dirty="0">
                <a:solidFill>
                  <a:srgbClr val="FF0000"/>
                </a:solidFill>
              </a:rPr>
              <a:t>更灵活适用于所有类型的问题。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0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A971-2E6E-4756-8006-613E5246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介绍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A8467-50C5-4964-B5B3-0B4F6C3E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5E5858-7E7D-4415-8E02-3557536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0" y="2025274"/>
            <a:ext cx="7125317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9A971-2E6E-4756-8006-613E5246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介绍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A8467-50C5-4964-B5B3-0B4F6C3E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4566F9-F663-4972-8FE9-76C9CD72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1" y="1930400"/>
            <a:ext cx="7818233" cy="38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1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1E4CB-AD49-45DB-95CE-93914686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细节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8D843F-535A-48D0-A4B3-76BDBDF0F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154" y="2188869"/>
            <a:ext cx="685304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E1F9F-11EB-4033-8BBC-2AEF631F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</a:t>
            </a:r>
            <a:r>
              <a:rPr lang="zh-CN" altLang="en-US" dirty="0"/>
              <a:t>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34F04-0BD2-4AC0-92F8-11C784C78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Experience replay</a:t>
            </a:r>
            <a:r>
              <a:rPr lang="zh-CN" altLang="en-US" dirty="0"/>
              <a:t>：</a:t>
            </a:r>
            <a:r>
              <a:rPr lang="en-US" altLang="zh-CN" dirty="0"/>
              <a:t>DQN </a:t>
            </a:r>
            <a:r>
              <a:rPr lang="zh-CN" altLang="en-US" dirty="0"/>
              <a:t>有</a:t>
            </a:r>
            <a:r>
              <a:rPr lang="zh-CN" altLang="en-US" dirty="0">
                <a:solidFill>
                  <a:srgbClr val="FF0000"/>
                </a:solidFill>
              </a:rPr>
              <a:t>一个记忆库用于学习之前的经历</a:t>
            </a:r>
            <a:r>
              <a:rPr lang="zh-CN" altLang="en-US" dirty="0"/>
              <a:t>，</a:t>
            </a:r>
            <a:r>
              <a:rPr lang="en-US" altLang="zh-CN" dirty="0"/>
              <a:t>Q learning </a:t>
            </a:r>
            <a:r>
              <a:rPr lang="zh-CN" altLang="en-US" dirty="0"/>
              <a:t>是一种 </a:t>
            </a:r>
            <a:r>
              <a:rPr lang="en-US" altLang="zh-CN" dirty="0"/>
              <a:t>off-policy </a:t>
            </a:r>
            <a:r>
              <a:rPr lang="zh-CN" altLang="en-US" dirty="0"/>
              <a:t>离线学习法</a:t>
            </a:r>
            <a:r>
              <a:rPr lang="en-US" altLang="zh-CN" dirty="0"/>
              <a:t>, </a:t>
            </a:r>
            <a:r>
              <a:rPr lang="zh-CN" altLang="en-US" dirty="0"/>
              <a:t>它能学习当前经历着的</a:t>
            </a:r>
            <a:r>
              <a:rPr lang="en-US" altLang="zh-CN" dirty="0"/>
              <a:t>, </a:t>
            </a:r>
            <a:r>
              <a:rPr lang="zh-CN" altLang="en-US" dirty="0"/>
              <a:t>也能学习过去经历过的</a:t>
            </a:r>
            <a:r>
              <a:rPr lang="en-US" altLang="zh-CN" dirty="0"/>
              <a:t>, </a:t>
            </a:r>
            <a:r>
              <a:rPr lang="zh-CN" altLang="en-US" dirty="0"/>
              <a:t>甚至是学习别人的经历</a:t>
            </a:r>
            <a:r>
              <a:rPr lang="en-US" altLang="zh-CN" dirty="0"/>
              <a:t>. </a:t>
            </a:r>
            <a:r>
              <a:rPr lang="zh-CN" altLang="en-US" dirty="0"/>
              <a:t>所以每次 </a:t>
            </a:r>
            <a:r>
              <a:rPr lang="en-US" altLang="zh-CN" dirty="0"/>
              <a:t>DQN </a:t>
            </a:r>
            <a:r>
              <a:rPr lang="zh-CN" altLang="en-US" dirty="0"/>
              <a:t>更新的时候</a:t>
            </a:r>
            <a:r>
              <a:rPr lang="en-US" altLang="zh-CN" dirty="0"/>
              <a:t>, </a:t>
            </a:r>
            <a:r>
              <a:rPr lang="zh-CN" altLang="en-US" dirty="0"/>
              <a:t>我们都可以随机抽取一些之前的经历进行学习</a:t>
            </a:r>
            <a:r>
              <a:rPr lang="en-US" altLang="zh-CN" dirty="0"/>
              <a:t>. </a:t>
            </a:r>
            <a:r>
              <a:rPr lang="zh-CN" altLang="en-US" dirty="0"/>
              <a:t>随机抽取这种做法打乱了经历之间的相关性</a:t>
            </a:r>
            <a:r>
              <a:rPr lang="en-US" altLang="zh-CN" dirty="0"/>
              <a:t>, </a:t>
            </a:r>
            <a:r>
              <a:rPr lang="zh-CN" altLang="en-US" dirty="0"/>
              <a:t>也使得神经网络更新更有效率。</a:t>
            </a:r>
            <a:endParaRPr lang="en-US" altLang="zh-CN" dirty="0"/>
          </a:p>
          <a:p>
            <a:r>
              <a:rPr lang="en-US" altLang="zh-CN" dirty="0"/>
              <a:t>Fixed Q-targets</a:t>
            </a:r>
            <a:r>
              <a:rPr lang="zh-CN" altLang="en-US" dirty="0"/>
              <a:t>：是一种</a:t>
            </a:r>
            <a:r>
              <a:rPr lang="zh-CN" altLang="en-US" dirty="0">
                <a:solidFill>
                  <a:srgbClr val="FF0000"/>
                </a:solidFill>
              </a:rPr>
              <a:t>打乱相关性</a:t>
            </a:r>
            <a:r>
              <a:rPr lang="zh-CN" altLang="en-US" dirty="0"/>
              <a:t>的机理</a:t>
            </a:r>
            <a:r>
              <a:rPr lang="en-US" altLang="zh-CN" dirty="0"/>
              <a:t>, </a:t>
            </a:r>
            <a:r>
              <a:rPr lang="zh-CN" altLang="en-US" dirty="0"/>
              <a:t>如果使用 </a:t>
            </a:r>
            <a:r>
              <a:rPr lang="en-US" altLang="zh-CN" dirty="0"/>
              <a:t>fixed Q-targets, </a:t>
            </a:r>
            <a:r>
              <a:rPr lang="zh-CN" altLang="en-US" dirty="0"/>
              <a:t>我们就会在 </a:t>
            </a:r>
            <a:r>
              <a:rPr lang="en-US" altLang="zh-CN" dirty="0"/>
              <a:t>DQN </a:t>
            </a:r>
            <a:r>
              <a:rPr lang="zh-CN" altLang="en-US" dirty="0"/>
              <a:t>中使用到</a:t>
            </a:r>
            <a:r>
              <a:rPr lang="zh-CN" altLang="en-US" dirty="0">
                <a:solidFill>
                  <a:srgbClr val="FF0000"/>
                </a:solidFill>
              </a:rPr>
              <a:t>两个结构相同但参数不同的神经网络</a:t>
            </a:r>
            <a:r>
              <a:rPr lang="en-US" altLang="zh-CN" dirty="0"/>
              <a:t>, </a:t>
            </a:r>
            <a:r>
              <a:rPr lang="zh-CN" altLang="en-US" dirty="0"/>
              <a:t>预测 </a:t>
            </a:r>
            <a:r>
              <a:rPr lang="en-US" altLang="zh-CN" dirty="0"/>
              <a:t>Q </a:t>
            </a:r>
            <a:r>
              <a:rPr lang="zh-CN" altLang="en-US" dirty="0"/>
              <a:t>估计 的神经网络具备最新的参数</a:t>
            </a:r>
            <a:r>
              <a:rPr lang="en-US" altLang="zh-CN" dirty="0"/>
              <a:t>, </a:t>
            </a:r>
            <a:r>
              <a:rPr lang="zh-CN" altLang="en-US" dirty="0"/>
              <a:t>而预测 </a:t>
            </a:r>
            <a:r>
              <a:rPr lang="en-US" altLang="zh-CN" dirty="0"/>
              <a:t>Q </a:t>
            </a:r>
            <a:r>
              <a:rPr lang="zh-CN" altLang="en-US" dirty="0"/>
              <a:t>现实 的神经网络使用的参数则是很久以前的。</a:t>
            </a:r>
          </a:p>
        </p:txBody>
      </p:sp>
    </p:spTree>
    <p:extLst>
      <p:ext uri="{BB962C8B-B14F-4D97-AF65-F5344CB8AC3E}">
        <p14:creationId xmlns:p14="http://schemas.microsoft.com/office/powerpoint/2010/main" val="105452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313C3-BD22-4A1C-8E8E-8084954C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相关工作</a:t>
            </a:r>
            <a:r>
              <a:rPr lang="en-US" altLang="zh-CN" dirty="0"/>
              <a:t>-----NSL-KDD</a:t>
            </a:r>
            <a:r>
              <a:rPr lang="zh-CN" altLang="en-US" dirty="0"/>
              <a:t>的研究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F25C7-8E20-41F6-B4EB-296B2239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Lopez-Martin</a:t>
            </a:r>
            <a:r>
              <a:rPr lang="zh-CN" altLang="zh-CN" dirty="0"/>
              <a:t>等人</a:t>
            </a:r>
            <a:r>
              <a:rPr lang="en-US" altLang="zh-CN" dirty="0"/>
              <a:t>(2019)</a:t>
            </a:r>
            <a:r>
              <a:rPr lang="zh-CN" altLang="zh-CN" dirty="0"/>
              <a:t>为</a:t>
            </a:r>
            <a:r>
              <a:rPr lang="en-US" altLang="zh-CN" dirty="0"/>
              <a:t>NSL- KDD</a:t>
            </a:r>
            <a:r>
              <a:rPr lang="zh-CN" altLang="zh-CN" dirty="0"/>
              <a:t>数据集提供了大量与入侵检测相关的参考文献。</a:t>
            </a:r>
            <a:r>
              <a:rPr lang="en-US" altLang="zh-CN" dirty="0"/>
              <a:t>                                                   </a:t>
            </a:r>
            <a:r>
              <a:rPr lang="en-US" altLang="zh-CN" dirty="0">
                <a:solidFill>
                  <a:srgbClr val="FF0000"/>
                </a:solidFill>
              </a:rPr>
              <a:t>80%(5</a:t>
            </a:r>
            <a:r>
              <a:rPr lang="zh-CN" altLang="zh-CN" dirty="0">
                <a:solidFill>
                  <a:srgbClr val="FF0000"/>
                </a:solidFill>
              </a:rPr>
              <a:t>个标签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zh-CN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90%(2</a:t>
            </a:r>
            <a:r>
              <a:rPr lang="zh-CN" altLang="zh-CN" dirty="0">
                <a:solidFill>
                  <a:srgbClr val="FF0000"/>
                </a:solidFill>
              </a:rPr>
              <a:t>个标签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zh-CN" dirty="0">
                <a:solidFill>
                  <a:srgbClr val="FF0000"/>
                </a:solidFill>
              </a:rPr>
              <a:t>的准确度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/>
              <a:t>Chen</a:t>
            </a:r>
            <a:r>
              <a:rPr lang="zh-CN" altLang="zh-CN" dirty="0"/>
              <a:t>等人</a:t>
            </a:r>
            <a:r>
              <a:rPr lang="en-US" altLang="zh-CN" dirty="0"/>
              <a:t>(2018)</a:t>
            </a:r>
            <a:r>
              <a:rPr lang="zh-CN" altLang="zh-CN" dirty="0"/>
              <a:t>给出了一些额外的和更近期的结果</a:t>
            </a:r>
            <a:r>
              <a:rPr lang="zh-CN" altLang="en-US" dirty="0"/>
              <a:t>，</a:t>
            </a:r>
            <a:r>
              <a:rPr lang="zh-CN" altLang="zh-CN" dirty="0"/>
              <a:t>提出了一种用于</a:t>
            </a:r>
            <a:r>
              <a:rPr lang="en-US" altLang="zh-CN" dirty="0"/>
              <a:t>NSL-KDD</a:t>
            </a:r>
            <a:r>
              <a:rPr lang="zh-CN" altLang="zh-CN" dirty="0"/>
              <a:t>的卷积式自动编码器</a:t>
            </a:r>
            <a:r>
              <a:rPr lang="zh-CN" altLang="en-US" dirty="0"/>
              <a:t>。                               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>
                <a:solidFill>
                  <a:srgbClr val="FF0000"/>
                </a:solidFill>
              </a:rPr>
              <a:t>个标签，获得了</a:t>
            </a:r>
            <a:r>
              <a:rPr lang="en-US" altLang="zh-CN" dirty="0">
                <a:solidFill>
                  <a:srgbClr val="FF0000"/>
                </a:solidFill>
              </a:rPr>
              <a:t>96.87%</a:t>
            </a:r>
            <a:r>
              <a:rPr lang="zh-CN" altLang="zh-CN" dirty="0">
                <a:solidFill>
                  <a:srgbClr val="FF0000"/>
                </a:solidFill>
              </a:rPr>
              <a:t>的精度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 Shone</a:t>
            </a:r>
            <a:r>
              <a:rPr lang="zh-CN" altLang="en-US" dirty="0"/>
              <a:t>等人</a:t>
            </a:r>
            <a:r>
              <a:rPr lang="en-US" altLang="zh-CN" dirty="0"/>
              <a:t>(2018)</a:t>
            </a:r>
            <a:r>
              <a:rPr lang="zh-CN" altLang="zh-CN" dirty="0"/>
              <a:t>提出了一种新的堆叠非对称深自动编码器与整体</a:t>
            </a:r>
            <a:r>
              <a:rPr lang="zh-CN" altLang="zh-CN" dirty="0">
                <a:solidFill>
                  <a:srgbClr val="FF0000"/>
                </a:solidFill>
              </a:rPr>
              <a:t>精度</a:t>
            </a:r>
            <a:r>
              <a:rPr lang="en-US" altLang="zh-CN" dirty="0">
                <a:solidFill>
                  <a:srgbClr val="FF0000"/>
                </a:solidFill>
              </a:rPr>
              <a:t>(5</a:t>
            </a:r>
            <a:r>
              <a:rPr lang="zh-CN" altLang="zh-CN" dirty="0">
                <a:solidFill>
                  <a:srgbClr val="FF0000"/>
                </a:solidFill>
              </a:rPr>
              <a:t>标签</a:t>
            </a:r>
            <a:r>
              <a:rPr lang="en-US" altLang="zh-CN" dirty="0">
                <a:solidFill>
                  <a:srgbClr val="FF0000"/>
                </a:solidFill>
              </a:rPr>
              <a:t>)97.85%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Woo</a:t>
            </a:r>
            <a:r>
              <a:rPr lang="zh-CN" altLang="zh-CN" dirty="0"/>
              <a:t>、</a:t>
            </a:r>
            <a:r>
              <a:rPr lang="en-US" altLang="zh-CN" dirty="0"/>
              <a:t>Song</a:t>
            </a:r>
            <a:r>
              <a:rPr lang="zh-CN" altLang="zh-CN" dirty="0"/>
              <a:t>和</a:t>
            </a:r>
            <a:r>
              <a:rPr lang="en-US" altLang="zh-CN" dirty="0"/>
              <a:t>Choi(2019) </a:t>
            </a:r>
            <a:r>
              <a:rPr lang="zh-CN" altLang="zh-CN" dirty="0"/>
              <a:t>应用了特征选择和正确的</a:t>
            </a:r>
            <a:r>
              <a:rPr lang="en-US" altLang="zh-CN" dirty="0"/>
              <a:t>MLP</a:t>
            </a:r>
            <a:r>
              <a:rPr lang="zh-CN" altLang="zh-CN" dirty="0"/>
              <a:t>层配置，使</a:t>
            </a:r>
            <a:r>
              <a:rPr lang="en-US" altLang="zh-CN" dirty="0"/>
              <a:t>NSL-KDD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FF0000"/>
                </a:solidFill>
              </a:rPr>
              <a:t>平均精度达到</a:t>
            </a:r>
            <a:r>
              <a:rPr lang="en-US" altLang="zh-CN" dirty="0">
                <a:solidFill>
                  <a:srgbClr val="FF0000"/>
                </a:solidFill>
              </a:rPr>
              <a:t>98.5%</a:t>
            </a:r>
            <a:r>
              <a:rPr lang="zh-CN" altLang="zh-CN" dirty="0">
                <a:solidFill>
                  <a:srgbClr val="FF0000"/>
                </a:solidFill>
              </a:rPr>
              <a:t>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 err="1"/>
              <a:t>Javaid</a:t>
            </a:r>
            <a:r>
              <a:rPr lang="en-US" altLang="zh-CN" dirty="0"/>
              <a:t> et al.(2016)</a:t>
            </a:r>
            <a:r>
              <a:rPr lang="zh-CN" altLang="zh-CN" dirty="0"/>
              <a:t>中，自学学习</a:t>
            </a:r>
            <a:r>
              <a:rPr lang="en-US" altLang="zh-CN" dirty="0"/>
              <a:t>(self-taught learning, STL)</a:t>
            </a:r>
            <a:r>
              <a:rPr lang="zh-CN" altLang="zh-CN" dirty="0"/>
              <a:t>被提出为一种基于深度学习的模型，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>
                <a:solidFill>
                  <a:srgbClr val="FF0000"/>
                </a:solidFill>
              </a:rPr>
              <a:t>个标签的</a:t>
            </a:r>
            <a:r>
              <a:rPr lang="en-US" altLang="zh-CN" dirty="0">
                <a:solidFill>
                  <a:srgbClr val="FF0000"/>
                </a:solidFill>
              </a:rPr>
              <a:t>F1</a:t>
            </a:r>
            <a:r>
              <a:rPr lang="zh-CN" altLang="zh-CN" dirty="0">
                <a:solidFill>
                  <a:srgbClr val="FF0000"/>
                </a:solidFill>
              </a:rPr>
              <a:t>分数为</a:t>
            </a:r>
            <a:r>
              <a:rPr lang="en-US" altLang="zh-CN" dirty="0">
                <a:solidFill>
                  <a:srgbClr val="FF0000"/>
                </a:solidFill>
              </a:rPr>
              <a:t>90.4%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98400518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2544</TotalTime>
  <Words>1389</Words>
  <Application>Microsoft Office PowerPoint</Application>
  <PresentationFormat>宽屏</PresentationFormat>
  <Paragraphs>72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Hiragino Sans GB</vt:lpstr>
      <vt:lpstr>等线</vt:lpstr>
      <vt:lpstr>Arial</vt:lpstr>
      <vt:lpstr>Trebuchet MS</vt:lpstr>
      <vt:lpstr>Wingdings 3</vt:lpstr>
      <vt:lpstr>平面</vt:lpstr>
      <vt:lpstr>深度强化学习在监督问题入侵检测中的应用 </vt:lpstr>
      <vt:lpstr>监督问题 </vt:lpstr>
      <vt:lpstr>强化学习与机器学习的区别</vt:lpstr>
      <vt:lpstr>主要贡献</vt:lpstr>
      <vt:lpstr>DQN介绍 </vt:lpstr>
      <vt:lpstr>DQN介绍 </vt:lpstr>
      <vt:lpstr>DQN细节</vt:lpstr>
      <vt:lpstr>DQN细节</vt:lpstr>
      <vt:lpstr>相关工作-----NSL-KDD的研究</vt:lpstr>
      <vt:lpstr>相关工作-----AWID的研究</vt:lpstr>
      <vt:lpstr>数据准备</vt:lpstr>
      <vt:lpstr>模型细节-----DQN模型训练 </vt:lpstr>
      <vt:lpstr>DQN升级1-----Double DQN</vt:lpstr>
      <vt:lpstr>DQN升级2-----DQN with Prioritized Replay</vt:lpstr>
      <vt:lpstr>DQN升级2-----DQN with Prioritized Replay</vt:lpstr>
      <vt:lpstr>DQN升级3-----Dueling DQN </vt:lpstr>
      <vt:lpstr>DQN升级3-----Dueling DQN </vt:lpstr>
      <vt:lpstr>Policy gradient</vt:lpstr>
      <vt:lpstr>Actor-critic</vt:lpstr>
      <vt:lpstr>实验结果-----NSL-KDD</vt:lpstr>
      <vt:lpstr>NSL-KDD</vt:lpstr>
      <vt:lpstr>实验结果-----NSL-KDD</vt:lpstr>
      <vt:lpstr>实验结果-----NSL-KDD</vt:lpstr>
      <vt:lpstr>AWID Aegean Wi-Fi入侵数据集(AWID) (Kolias et al.， 2016)是一个公共数据集，包含正常的流量以及对IEEE 802.1 1网络的三种攻击。</vt:lpstr>
      <vt:lpstr>实验结果-----AWID AWID是一个非常不平衡的数据集，用于测试入侵检测器的性能</vt:lpstr>
      <vt:lpstr>总结</vt:lpstr>
      <vt:lpstr>未来工作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深度强化学习在监督问题入侵检测中的应用 </dc:title>
  <dc:creator>焦 旭斌</dc:creator>
  <cp:lastModifiedBy>焦 旭斌</cp:lastModifiedBy>
  <cp:revision>57</cp:revision>
  <dcterms:created xsi:type="dcterms:W3CDTF">2020-03-19T13:16:53Z</dcterms:created>
  <dcterms:modified xsi:type="dcterms:W3CDTF">2020-03-31T06:03:38Z</dcterms:modified>
</cp:coreProperties>
</file>